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6"/>
  </p:notesMasterIdLst>
  <p:sldIdLst>
    <p:sldId id="257" r:id="rId2"/>
    <p:sldId id="285" r:id="rId3"/>
    <p:sldId id="270" r:id="rId4"/>
    <p:sldId id="296" r:id="rId5"/>
    <p:sldId id="286" r:id="rId6"/>
    <p:sldId id="298" r:id="rId7"/>
    <p:sldId id="274" r:id="rId8"/>
    <p:sldId id="275" r:id="rId9"/>
    <p:sldId id="276" r:id="rId10"/>
    <p:sldId id="277" r:id="rId11"/>
    <p:sldId id="278" r:id="rId12"/>
    <p:sldId id="279" r:id="rId13"/>
    <p:sldId id="297" r:id="rId14"/>
    <p:sldId id="294" r:id="rId15"/>
  </p:sldIdLst>
  <p:sldSz cx="12192000" cy="6858000"/>
  <p:notesSz cx="7102475" cy="102330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21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9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dmsmithonline.sharepoint.com/sites/Extranet/Projects/001-251260/Internal/01_Zesp&#243;&#322;/0_CDM/Roz_12_20210323/Zestawienia%20tabelaryczne_obszary%20dorzeczy/ZestawieniaTabelaryczne_Wisla_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536924475366518E-2"/>
          <c:y val="3.2505742254547096E-2"/>
          <c:w val="0.44124067824855234"/>
          <c:h val="0.8888359924054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'dzialania krajowe'!$B$29</c:f>
              <c:strCache>
                <c:ptCount val="1"/>
                <c:pt idx="0">
                  <c:v>przemysł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krajowe'!$G$29</c:f>
              <c:numCache>
                <c:formatCode>0.0%</c:formatCode>
                <c:ptCount val="1"/>
                <c:pt idx="0">
                  <c:v>0.10059171597633136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B-4B68-AB81-03DEDB25B0D6}"/>
            </c:ext>
          </c:extLst>
        </c:ser>
        <c:ser>
          <c:idx val="1"/>
          <c:order val="1"/>
          <c:tx>
            <c:strRef>
              <c:f>'dzialania krajowe'!$B$30</c:f>
              <c:strCache>
                <c:ptCount val="1"/>
                <c:pt idx="0">
                  <c:v>gospodarka komunalna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krajowe'!$G$30</c:f>
              <c:numCache>
                <c:formatCode>0.0%</c:formatCode>
                <c:ptCount val="1"/>
                <c:pt idx="0">
                  <c:v>0.11834319526627218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B-4B68-AB81-03DEDB25B0D6}"/>
            </c:ext>
          </c:extLst>
        </c:ser>
        <c:ser>
          <c:idx val="2"/>
          <c:order val="2"/>
          <c:tx>
            <c:strRef>
              <c:f>'dzialania krajowe'!$B$31</c:f>
              <c:strCache>
                <c:ptCount val="1"/>
                <c:pt idx="0">
                  <c:v>rolnictwo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krajowe'!$G$31</c:f>
              <c:numCache>
                <c:formatCode>0.0%</c:formatCode>
                <c:ptCount val="1"/>
                <c:pt idx="0">
                  <c:v>0.11242603550295859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EB-4B68-AB81-03DEDB25B0D6}"/>
            </c:ext>
          </c:extLst>
        </c:ser>
        <c:ser>
          <c:idx val="3"/>
          <c:order val="3"/>
          <c:tx>
            <c:strRef>
              <c:f>'dzialania krajowe'!$B$32</c:f>
              <c:strCache>
                <c:ptCount val="1"/>
                <c:pt idx="0">
                  <c:v>kształtowanie naturalnych warunków hydromorfologicznych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krajowe'!$G$32</c:f>
              <c:numCache>
                <c:formatCode>0.0%</c:formatCode>
                <c:ptCount val="1"/>
                <c:pt idx="0">
                  <c:v>1.7751479289940829E-2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EB-4B68-AB81-03DEDB25B0D6}"/>
            </c:ext>
          </c:extLst>
        </c:ser>
        <c:ser>
          <c:idx val="4"/>
          <c:order val="4"/>
          <c:tx>
            <c:strRef>
              <c:f>'dzialania krajowe'!$B$33</c:f>
              <c:strCache>
                <c:ptCount val="1"/>
                <c:pt idx="0">
                  <c:v>ochrona siedlisk i gatunków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krajowe'!$G$33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EB-4B68-AB81-03DEDB25B0D6}"/>
            </c:ext>
          </c:extLst>
        </c:ser>
        <c:ser>
          <c:idx val="5"/>
          <c:order val="5"/>
          <c:tx>
            <c:strRef>
              <c:f>'dzialania krajowe'!$B$34</c:f>
              <c:strCache>
                <c:ptCount val="1"/>
                <c:pt idx="0">
                  <c:v>kształtowanie naturalnych warunków hydrologicznych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krajowe'!$G$34</c:f>
              <c:numCache>
                <c:formatCode>0.0%</c:formatCode>
                <c:ptCount val="1"/>
                <c:pt idx="0">
                  <c:v>5.3254437869822487E-2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EB-4B68-AB81-03DEDB25B0D6}"/>
            </c:ext>
          </c:extLst>
        </c:ser>
        <c:ser>
          <c:idx val="6"/>
          <c:order val="6"/>
          <c:tx>
            <c:strRef>
              <c:f>'dzialania krajowe'!$B$35</c:f>
              <c:strCache>
                <c:ptCount val="1"/>
                <c:pt idx="0">
                  <c:v>monitoring i ewaluacja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krajowe'!$G$35</c:f>
              <c:numCache>
                <c:formatCode>0.0%</c:formatCode>
                <c:ptCount val="1"/>
                <c:pt idx="0">
                  <c:v>0.14792899408284024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EB-4B68-AB81-03DEDB25B0D6}"/>
            </c:ext>
          </c:extLst>
        </c:ser>
        <c:ser>
          <c:idx val="7"/>
          <c:order val="7"/>
          <c:tx>
            <c:strRef>
              <c:f>'dzialania krajowe'!$B$36</c:f>
              <c:strCache>
                <c:ptCount val="1"/>
                <c:pt idx="0">
                  <c:v>działania kontrolne i nadzorcze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krajowe'!$G$36</c:f>
              <c:numCache>
                <c:formatCode>0.0%</c:formatCode>
                <c:ptCount val="1"/>
                <c:pt idx="0">
                  <c:v>9.4674556213017749E-2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EB-4B68-AB81-03DEDB25B0D6}"/>
            </c:ext>
          </c:extLst>
        </c:ser>
        <c:ser>
          <c:idx val="8"/>
          <c:order val="8"/>
          <c:tx>
            <c:strRef>
              <c:f>'dzialania krajowe'!$B$37</c:f>
              <c:strCache>
                <c:ptCount val="1"/>
                <c:pt idx="0">
                  <c:v>działania organizacyjno-prawne, informacyjne i edukacyjne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krajowe'!$G$37</c:f>
              <c:numCache>
                <c:formatCode>0.0%</c:formatCode>
                <c:ptCount val="1"/>
                <c:pt idx="0">
                  <c:v>0.23668639053254437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EB-4B68-AB81-03DEDB25B0D6}"/>
            </c:ext>
          </c:extLst>
        </c:ser>
        <c:ser>
          <c:idx val="9"/>
          <c:order val="9"/>
          <c:tx>
            <c:strRef>
              <c:f>'dzialania krajowe'!$B$38</c:f>
              <c:strCache>
                <c:ptCount val="1"/>
                <c:pt idx="0">
                  <c:v>projekty badawczo-rozwojowe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krajowe'!$G$38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CEB-4B68-AB81-03DEDB25B0D6}"/>
            </c:ext>
          </c:extLst>
        </c:ser>
        <c:ser>
          <c:idx val="10"/>
          <c:order val="10"/>
          <c:tx>
            <c:strRef>
              <c:f>'dzialania krajowe'!$B$39</c:f>
              <c:strCache>
                <c:ptCount val="1"/>
                <c:pt idx="0">
                  <c:v>kształtowanie stosunków wodnych oraz ochrona ekosystemów od wód zależnych (w tym morfologia i zachowanie ciągłości biologicznej cieków)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krajowe'!$G$39</c:f>
              <c:numCache>
                <c:formatCode>0.0%</c:formatCode>
                <c:ptCount val="1"/>
                <c:pt idx="0">
                  <c:v>0.20710059171597633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EB-4B68-AB81-03DEDB25B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856544"/>
        <c:axId val="816864088"/>
      </c:barChart>
      <c:valAx>
        <c:axId val="816864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856544"/>
        <c:crosses val="autoZero"/>
        <c:crossBetween val="between"/>
      </c:valAx>
      <c:catAx>
        <c:axId val="816856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16864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558653382612897"/>
          <c:y val="0"/>
          <c:w val="0.46441346617387114"/>
          <c:h val="1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katalog_LW!$B$14</c:f>
              <c:strCache>
                <c:ptCount val="1"/>
                <c:pt idx="0">
                  <c:v>kształtowanie stref buforowych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katalog_LW!$C$14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F-4F75-B5DF-6F43B4FD9DD0}"/>
            </c:ext>
          </c:extLst>
        </c:ser>
        <c:ser>
          <c:idx val="1"/>
          <c:order val="1"/>
          <c:tx>
            <c:strRef>
              <c:f>katalog_LW!$B$15</c:f>
              <c:strCache>
                <c:ptCount val="1"/>
                <c:pt idx="0">
                  <c:v>zintegrowany system monitoringu suszy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katalog_LW!$C$15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F-4F75-B5DF-6F43B4FD9DD0}"/>
            </c:ext>
          </c:extLst>
        </c:ser>
        <c:ser>
          <c:idx val="2"/>
          <c:order val="2"/>
          <c:tx>
            <c:strRef>
              <c:f>katalog_LW!$B$16</c:f>
              <c:strCache>
                <c:ptCount val="1"/>
                <c:pt idx="0">
                  <c:v>indywidualne programy poprawy stanu jcwp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katalog_LW!$C$16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F-4F75-B5DF-6F43B4FD9DD0}"/>
            </c:ext>
          </c:extLst>
        </c:ser>
        <c:ser>
          <c:idx val="3"/>
          <c:order val="3"/>
          <c:tx>
            <c:strRef>
              <c:f>katalog_LW!$B$17</c:f>
              <c:strCache>
                <c:ptCount val="1"/>
                <c:pt idx="0">
                  <c:v>edukacja i informacja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908136482939645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FF-4F75-B5DF-6F43B4FD9DD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katalog_LW!$C$17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FF-4F75-B5DF-6F43B4FD9DD0}"/>
            </c:ext>
          </c:extLst>
        </c:ser>
        <c:ser>
          <c:idx val="4"/>
          <c:order val="4"/>
          <c:tx>
            <c:strRef>
              <c:f>katalog_LW!$B$18</c:f>
              <c:strCache>
                <c:ptCount val="1"/>
                <c:pt idx="0">
                  <c:v>gospodarka ściekowa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katalog_LW!$C$18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FF-4F75-B5DF-6F43B4FD9DD0}"/>
            </c:ext>
          </c:extLst>
        </c:ser>
        <c:ser>
          <c:idx val="5"/>
          <c:order val="5"/>
          <c:tx>
            <c:strRef>
              <c:f>katalog_LW!$B$19</c:f>
              <c:strCache>
                <c:ptCount val="1"/>
                <c:pt idx="0">
                  <c:v>redukcja emisji i zrzutów substancji priorytetowych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katalog_LW!$C$19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FF-4F75-B5DF-6F43B4FD9DD0}"/>
            </c:ext>
          </c:extLst>
        </c:ser>
        <c:ser>
          <c:idx val="6"/>
          <c:order val="6"/>
          <c:tx>
            <c:strRef>
              <c:f>katalog_LW!$B$20</c:f>
              <c:strCache>
                <c:ptCount val="1"/>
                <c:pt idx="0">
                  <c:v>ograniczenie zanieczyszczeń rozproszonych z rolnictwa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katalog_LW!$C$20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FF-4F75-B5DF-6F43B4FD9DD0}"/>
            </c:ext>
          </c:extLst>
        </c:ser>
        <c:ser>
          <c:idx val="7"/>
          <c:order val="7"/>
          <c:tx>
            <c:strRef>
              <c:f>katalog_LW!$B$21</c:f>
              <c:strCache>
                <c:ptCount val="1"/>
                <c:pt idx="0">
                  <c:v>weryfikacja programu ochrony środowiska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katalog_LW!$C$21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FF-4F75-B5DF-6F43B4FD9DD0}"/>
            </c:ext>
          </c:extLst>
        </c:ser>
        <c:ser>
          <c:idx val="8"/>
          <c:order val="8"/>
          <c:tx>
            <c:strRef>
              <c:f>katalog_LW!$B$22</c:f>
              <c:strCache>
                <c:ptCount val="1"/>
                <c:pt idx="0">
                  <c:v>monitoring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katalog_LW!$C$22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FF-4F75-B5DF-6F43B4FD9DD0}"/>
            </c:ext>
          </c:extLst>
        </c:ser>
        <c:ser>
          <c:idx val="9"/>
          <c:order val="9"/>
          <c:tx>
            <c:strRef>
              <c:f>katalog_LW!$B$23</c:f>
              <c:strCache>
                <c:ptCount val="1"/>
                <c:pt idx="0">
                  <c:v>poprawa warunków dla obszarów chronionych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katalog_LW!$C$23</c:f>
              <c:numCache>
                <c:formatCode>0%</c:formatCode>
                <c:ptCount val="1"/>
                <c:pt idx="0">
                  <c:v>0.16670000000000001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FF-4F75-B5DF-6F43B4FD9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256208"/>
        <c:axId val="791264408"/>
      </c:barChart>
      <c:valAx>
        <c:axId val="79126440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91256208"/>
        <c:crosses val="autoZero"/>
        <c:crossBetween val="between"/>
      </c:valAx>
      <c:catAx>
        <c:axId val="791256208"/>
        <c:scaling>
          <c:orientation val="minMax"/>
        </c:scaling>
        <c:delete val="1"/>
        <c:axPos val="l"/>
        <c:majorTickMark val="out"/>
        <c:minorTickMark val="none"/>
        <c:tickLblPos val="nextTo"/>
        <c:crossAx val="791264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451814768460578"/>
          <c:y val="5.3836606267590043E-2"/>
          <c:w val="0.37296620775969963"/>
          <c:h val="0.8588595853229190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217DB-2D83-49C2-A21E-0218794507B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9A93B43-C3CE-4E29-8FF3-46CCF12073B4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gm:t>
    </dgm:pt>
    <dgm:pt modelId="{261D9D17-5986-416B-8A8F-E7C0A97BF85C}" type="parTrans" cxnId="{5EB544AC-A1C7-4067-8504-DD24C2027FE9}">
      <dgm:prSet/>
      <dgm:spPr/>
      <dgm:t>
        <a:bodyPr/>
        <a:lstStyle/>
        <a:p>
          <a:endParaRPr lang="pl-PL"/>
        </a:p>
      </dgm:t>
    </dgm:pt>
    <dgm:pt modelId="{53E58460-C097-4013-92E3-0FE0AD2F06AD}" type="sibTrans" cxnId="{5EB544AC-A1C7-4067-8504-DD24C2027FE9}">
      <dgm:prSet/>
      <dgm:spPr/>
      <dgm:t>
        <a:bodyPr/>
        <a:lstStyle/>
        <a:p>
          <a:endParaRPr lang="pl-PL"/>
        </a:p>
      </dgm:t>
    </dgm:pt>
    <dgm:pt modelId="{9F3D5AEA-3785-43D8-BCB0-DF3EA727BD2A}">
      <dgm:prSet phldrT="[Tekst]" custT="1"/>
      <dgm:spPr/>
      <dgm:t>
        <a:bodyPr/>
        <a:lstStyle/>
        <a:p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gm:t>
    </dgm:pt>
    <dgm:pt modelId="{CD0CA876-DBC8-42C6-9167-622D9D03FB0E}" type="parTrans" cxnId="{C5C83250-DBE1-43FF-9AA9-1E256022FB3E}">
      <dgm:prSet/>
      <dgm:spPr/>
      <dgm:t>
        <a:bodyPr/>
        <a:lstStyle/>
        <a:p>
          <a:endParaRPr lang="pl-PL"/>
        </a:p>
      </dgm:t>
    </dgm:pt>
    <dgm:pt modelId="{B798241A-35A6-4D98-ABED-E9142EF6A151}" type="sibTrans" cxnId="{C5C83250-DBE1-43FF-9AA9-1E256022FB3E}">
      <dgm:prSet/>
      <dgm:spPr/>
      <dgm:t>
        <a:bodyPr/>
        <a:lstStyle/>
        <a:p>
          <a:endParaRPr lang="pl-PL"/>
        </a:p>
      </dgm:t>
    </dgm:pt>
    <dgm:pt modelId="{9AD6F5D3-EC9A-4612-A231-D72EA00C1392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dirty="0">
            <a:solidFill>
              <a:schemeClr val="bg1"/>
            </a:solidFill>
          </a:endParaRPr>
        </a:p>
      </dgm:t>
    </dgm:pt>
    <dgm:pt modelId="{0EBEA4ED-CD3D-42A4-B89A-C96076F82B13}" type="parTrans" cxnId="{3D169970-0C56-488D-874A-6DF40D6C3F04}">
      <dgm:prSet/>
      <dgm:spPr/>
      <dgm:t>
        <a:bodyPr/>
        <a:lstStyle/>
        <a:p>
          <a:endParaRPr lang="pl-PL"/>
        </a:p>
      </dgm:t>
    </dgm:pt>
    <dgm:pt modelId="{CD916845-2832-4566-9DA7-76002DA5E316}" type="sibTrans" cxnId="{3D169970-0C56-488D-874A-6DF40D6C3F04}">
      <dgm:prSet/>
      <dgm:spPr/>
      <dgm:t>
        <a:bodyPr/>
        <a:lstStyle/>
        <a:p>
          <a:endParaRPr lang="pl-PL"/>
        </a:p>
      </dgm:t>
    </dgm:pt>
    <dgm:pt modelId="{E422C812-E750-43DE-941D-79CE56496C94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gm:t>
    </dgm:pt>
    <dgm:pt modelId="{E542C064-77EB-4FF2-8002-472A8CCC061E}" type="parTrans" cxnId="{5FA63106-035F-4608-8C3C-3823DD40BC0A}">
      <dgm:prSet/>
      <dgm:spPr/>
      <dgm:t>
        <a:bodyPr/>
        <a:lstStyle/>
        <a:p>
          <a:endParaRPr lang="pl-PL"/>
        </a:p>
      </dgm:t>
    </dgm:pt>
    <dgm:pt modelId="{E5D3F26B-2B7B-444E-BB6B-84AE558DBDDB}" type="sibTrans" cxnId="{5FA63106-035F-4608-8C3C-3823DD40BC0A}">
      <dgm:prSet/>
      <dgm:spPr/>
      <dgm:t>
        <a:bodyPr/>
        <a:lstStyle/>
        <a:p>
          <a:endParaRPr lang="pl-PL"/>
        </a:p>
      </dgm:t>
    </dgm:pt>
    <dgm:pt modelId="{A94FF90C-161D-4645-951A-52B436A79F76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dirty="0">
            <a:solidFill>
              <a:schemeClr val="bg1"/>
            </a:solidFill>
          </a:endParaRPr>
        </a:p>
      </dgm:t>
    </dgm:pt>
    <dgm:pt modelId="{2BA7EB1D-5945-4D69-AC98-6B1DE7F77996}" type="parTrans" cxnId="{F777012B-6181-46A1-8478-4E07E5BEA463}">
      <dgm:prSet/>
      <dgm:spPr/>
      <dgm:t>
        <a:bodyPr/>
        <a:lstStyle/>
        <a:p>
          <a:endParaRPr lang="pl-PL"/>
        </a:p>
      </dgm:t>
    </dgm:pt>
    <dgm:pt modelId="{6C8CDC24-B2CD-44B4-AD2D-F3797451E942}" type="sibTrans" cxnId="{F777012B-6181-46A1-8478-4E07E5BEA463}">
      <dgm:prSet/>
      <dgm:spPr/>
      <dgm:t>
        <a:bodyPr/>
        <a:lstStyle/>
        <a:p>
          <a:endParaRPr lang="pl-PL"/>
        </a:p>
      </dgm:t>
    </dgm:pt>
    <dgm:pt modelId="{2CA5F2E5-6187-4A8C-B524-908EEED8691B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gm:t>
    </dgm:pt>
    <dgm:pt modelId="{00F169A3-7521-404D-A8C6-AD2A5156871C}" type="parTrans" cxnId="{D571E140-201E-4543-AC4E-3F18A615D980}">
      <dgm:prSet/>
      <dgm:spPr/>
      <dgm:t>
        <a:bodyPr/>
        <a:lstStyle/>
        <a:p>
          <a:endParaRPr lang="pl-PL"/>
        </a:p>
      </dgm:t>
    </dgm:pt>
    <dgm:pt modelId="{3070D215-6992-4016-B3E4-D77860CBE71D}" type="sibTrans" cxnId="{D571E140-201E-4543-AC4E-3F18A615D980}">
      <dgm:prSet/>
      <dgm:spPr/>
      <dgm:t>
        <a:bodyPr/>
        <a:lstStyle/>
        <a:p>
          <a:endParaRPr lang="pl-PL"/>
        </a:p>
      </dgm:t>
    </dgm:pt>
    <dgm:pt modelId="{4B325587-D7BC-4751-8730-BC7BA0D8A64B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dirty="0">
            <a:solidFill>
              <a:schemeClr val="bg1"/>
            </a:solidFill>
          </a:endParaRPr>
        </a:p>
      </dgm:t>
    </dgm:pt>
    <dgm:pt modelId="{0D3DB5DE-CE0D-4A01-A014-8C493147418B}" type="parTrans" cxnId="{58EE402C-85C4-43DC-8452-59BEC49D63E8}">
      <dgm:prSet/>
      <dgm:spPr/>
      <dgm:t>
        <a:bodyPr/>
        <a:lstStyle/>
        <a:p>
          <a:endParaRPr lang="pl-PL"/>
        </a:p>
      </dgm:t>
    </dgm:pt>
    <dgm:pt modelId="{CEC1C525-C3AC-4B61-95E2-144F8E12D9B0}" type="sibTrans" cxnId="{58EE402C-85C4-43DC-8452-59BEC49D63E8}">
      <dgm:prSet/>
      <dgm:spPr/>
      <dgm:t>
        <a:bodyPr/>
        <a:lstStyle/>
        <a:p>
          <a:endParaRPr lang="pl-PL"/>
        </a:p>
      </dgm:t>
    </dgm:pt>
    <dgm:pt modelId="{A3A08FCD-20A8-444D-8BDA-4E46931DBDDC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dirty="0">
            <a:solidFill>
              <a:schemeClr val="bg1"/>
            </a:solidFill>
          </a:endParaRPr>
        </a:p>
      </dgm:t>
    </dgm:pt>
    <dgm:pt modelId="{412382A3-9D6F-4D4C-BF44-F16369AEB59E}" type="parTrans" cxnId="{77FEE5DA-C1DC-4282-B345-3BCA87625A0A}">
      <dgm:prSet/>
      <dgm:spPr/>
      <dgm:t>
        <a:bodyPr/>
        <a:lstStyle/>
        <a:p>
          <a:endParaRPr lang="pl-PL"/>
        </a:p>
      </dgm:t>
    </dgm:pt>
    <dgm:pt modelId="{3FCABC33-6ED3-4D37-B181-5311FBAFB9A4}" type="sibTrans" cxnId="{77FEE5DA-C1DC-4282-B345-3BCA87625A0A}">
      <dgm:prSet/>
      <dgm:spPr/>
      <dgm:t>
        <a:bodyPr/>
        <a:lstStyle/>
        <a:p>
          <a:endParaRPr lang="pl-PL"/>
        </a:p>
      </dgm:t>
    </dgm:pt>
    <dgm:pt modelId="{8CBA7F84-A718-4067-AAEA-BF9A20F4FE72}">
      <dgm:prSet custT="1"/>
      <dgm:spPr/>
      <dgm:t>
        <a:bodyPr/>
        <a:lstStyle/>
        <a:p>
          <a:r>
            <a:rPr lang="pl-PL" sz="14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gm:t>
    </dgm:pt>
    <dgm:pt modelId="{50AC91D7-48D6-4515-8475-3D6238DFA6C6}" type="parTrans" cxnId="{3B6BF39B-0A3C-4B57-A771-147A1EED1578}">
      <dgm:prSet/>
      <dgm:spPr/>
      <dgm:t>
        <a:bodyPr/>
        <a:lstStyle/>
        <a:p>
          <a:endParaRPr lang="pl-PL"/>
        </a:p>
      </dgm:t>
    </dgm:pt>
    <dgm:pt modelId="{16DD8832-7BB5-489F-B37E-73A3508B51F1}" type="sibTrans" cxnId="{3B6BF39B-0A3C-4B57-A771-147A1EED1578}">
      <dgm:prSet/>
      <dgm:spPr/>
      <dgm:t>
        <a:bodyPr/>
        <a:lstStyle/>
        <a:p>
          <a:endParaRPr lang="pl-PL"/>
        </a:p>
      </dgm:t>
    </dgm:pt>
    <dgm:pt modelId="{43F4C150-E263-40DD-A923-A160CEF20287}">
      <dgm:prSet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gm:t>
    </dgm:pt>
    <dgm:pt modelId="{9649DE1A-C9DF-42A5-8B66-5FBE5D28CE3E}" type="parTrans" cxnId="{532D67C3-5F27-4B47-8769-1767BC0F7FF4}">
      <dgm:prSet/>
      <dgm:spPr/>
      <dgm:t>
        <a:bodyPr/>
        <a:lstStyle/>
        <a:p>
          <a:endParaRPr lang="pl-PL"/>
        </a:p>
      </dgm:t>
    </dgm:pt>
    <dgm:pt modelId="{34EBF55A-FC8D-4295-9C7D-7EF109C7A59F}" type="sibTrans" cxnId="{532D67C3-5F27-4B47-8769-1767BC0F7FF4}">
      <dgm:prSet/>
      <dgm:spPr/>
      <dgm:t>
        <a:bodyPr/>
        <a:lstStyle/>
        <a:p>
          <a:endParaRPr lang="pl-PL"/>
        </a:p>
      </dgm:t>
    </dgm:pt>
    <dgm:pt modelId="{FEBC5E2A-C991-4848-9C9B-FC452F49BA4E}" type="pres">
      <dgm:prSet presAssocID="{B22217DB-2D83-49C2-A21E-0218794507BA}" presName="linearFlow" presStyleCnt="0">
        <dgm:presLayoutVars>
          <dgm:dir/>
          <dgm:animLvl val="lvl"/>
          <dgm:resizeHandles val="exact"/>
        </dgm:presLayoutVars>
      </dgm:prSet>
      <dgm:spPr/>
    </dgm:pt>
    <dgm:pt modelId="{D89E53A6-CD6A-45DB-BE51-2C9CD3CA0650}" type="pres">
      <dgm:prSet presAssocID="{C9A93B43-C3CE-4E29-8FF3-46CCF12073B4}" presName="composite" presStyleCnt="0"/>
      <dgm:spPr/>
    </dgm:pt>
    <dgm:pt modelId="{D0467C2A-E7C7-4A0D-9650-AC52585392BE}" type="pres">
      <dgm:prSet presAssocID="{C9A93B43-C3CE-4E29-8FF3-46CCF12073B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3BD2DE56-9B53-464D-8B33-95ABE2ED0BEB}" type="pres">
      <dgm:prSet presAssocID="{C9A93B43-C3CE-4E29-8FF3-46CCF12073B4}" presName="descendantText" presStyleLbl="alignAcc1" presStyleIdx="0" presStyleCnt="5">
        <dgm:presLayoutVars>
          <dgm:bulletEnabled val="1"/>
        </dgm:presLayoutVars>
      </dgm:prSet>
      <dgm:spPr/>
    </dgm:pt>
    <dgm:pt modelId="{832939AB-FA80-4A99-912C-740E0FAE8DFB}" type="pres">
      <dgm:prSet presAssocID="{53E58460-C097-4013-92E3-0FE0AD2F06AD}" presName="sp" presStyleCnt="0"/>
      <dgm:spPr/>
    </dgm:pt>
    <dgm:pt modelId="{932EC063-4DA3-4ACA-B0E1-671902867B37}" type="pres">
      <dgm:prSet presAssocID="{9AD6F5D3-EC9A-4612-A231-D72EA00C1392}" presName="composite" presStyleCnt="0"/>
      <dgm:spPr/>
    </dgm:pt>
    <dgm:pt modelId="{938176B4-17AE-468C-A684-E83E22B2DBE3}" type="pres">
      <dgm:prSet presAssocID="{9AD6F5D3-EC9A-4612-A231-D72EA00C1392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4F97627-057D-4A32-9775-9A5FC31CA925}" type="pres">
      <dgm:prSet presAssocID="{9AD6F5D3-EC9A-4612-A231-D72EA00C1392}" presName="descendantText" presStyleLbl="alignAcc1" presStyleIdx="1" presStyleCnt="5">
        <dgm:presLayoutVars>
          <dgm:bulletEnabled val="1"/>
        </dgm:presLayoutVars>
      </dgm:prSet>
      <dgm:spPr/>
    </dgm:pt>
    <dgm:pt modelId="{589C612A-07DA-473C-969C-529563395CE3}" type="pres">
      <dgm:prSet presAssocID="{CD916845-2832-4566-9DA7-76002DA5E316}" presName="sp" presStyleCnt="0"/>
      <dgm:spPr/>
    </dgm:pt>
    <dgm:pt modelId="{F6282A38-2E26-4603-B7D2-53821F4A9E2C}" type="pres">
      <dgm:prSet presAssocID="{A94FF90C-161D-4645-951A-52B436A79F76}" presName="composite" presStyleCnt="0"/>
      <dgm:spPr/>
    </dgm:pt>
    <dgm:pt modelId="{BF6E0457-EA14-4907-806A-D0BDCC2DDA97}" type="pres">
      <dgm:prSet presAssocID="{A94FF90C-161D-4645-951A-52B436A79F76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0EF52F6-8D68-4111-AA0F-5EDBCFD96ECE}" type="pres">
      <dgm:prSet presAssocID="{A94FF90C-161D-4645-951A-52B436A79F76}" presName="descendantText" presStyleLbl="alignAcc1" presStyleIdx="2" presStyleCnt="5">
        <dgm:presLayoutVars>
          <dgm:bulletEnabled val="1"/>
        </dgm:presLayoutVars>
      </dgm:prSet>
      <dgm:spPr/>
    </dgm:pt>
    <dgm:pt modelId="{425992AC-B21B-49D2-B2FD-29C8168BCB9C}" type="pres">
      <dgm:prSet presAssocID="{6C8CDC24-B2CD-44B4-AD2D-F3797451E942}" presName="sp" presStyleCnt="0"/>
      <dgm:spPr/>
    </dgm:pt>
    <dgm:pt modelId="{214436E6-4324-4BC3-912A-A326852747BA}" type="pres">
      <dgm:prSet presAssocID="{4B325587-D7BC-4751-8730-BC7BA0D8A64B}" presName="composite" presStyleCnt="0"/>
      <dgm:spPr/>
    </dgm:pt>
    <dgm:pt modelId="{9146D32A-DD24-4F35-B38C-E6961A3FBD90}" type="pres">
      <dgm:prSet presAssocID="{4B325587-D7BC-4751-8730-BC7BA0D8A64B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75B5E14D-46DB-4066-A7E9-B657F9A641DF}" type="pres">
      <dgm:prSet presAssocID="{4B325587-D7BC-4751-8730-BC7BA0D8A64B}" presName="descendantText" presStyleLbl="alignAcc1" presStyleIdx="3" presStyleCnt="5">
        <dgm:presLayoutVars>
          <dgm:bulletEnabled val="1"/>
        </dgm:presLayoutVars>
      </dgm:prSet>
      <dgm:spPr/>
    </dgm:pt>
    <dgm:pt modelId="{8959C0BF-7A23-4A24-A1B5-A273553643CF}" type="pres">
      <dgm:prSet presAssocID="{CEC1C525-C3AC-4B61-95E2-144F8E12D9B0}" presName="sp" presStyleCnt="0"/>
      <dgm:spPr/>
    </dgm:pt>
    <dgm:pt modelId="{DFBD78A6-76DC-4E67-99A6-CD5F460F6AE0}" type="pres">
      <dgm:prSet presAssocID="{A3A08FCD-20A8-444D-8BDA-4E46931DBDDC}" presName="composite" presStyleCnt="0"/>
      <dgm:spPr/>
    </dgm:pt>
    <dgm:pt modelId="{19E40E5B-AAC6-48BA-9B49-B24CD9FCE113}" type="pres">
      <dgm:prSet presAssocID="{A3A08FCD-20A8-444D-8BDA-4E46931DBDD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8E4E75C8-11B7-4D41-89A5-4EBA2224F5F6}" type="pres">
      <dgm:prSet presAssocID="{A3A08FCD-20A8-444D-8BDA-4E46931DBDD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5FA63106-035F-4608-8C3C-3823DD40BC0A}" srcId="{9AD6F5D3-EC9A-4612-A231-D72EA00C1392}" destId="{E422C812-E750-43DE-941D-79CE56496C94}" srcOrd="0" destOrd="0" parTransId="{E542C064-77EB-4FF2-8002-472A8CCC061E}" sibTransId="{E5D3F26B-2B7B-444E-BB6B-84AE558DBDDB}"/>
    <dgm:cxn modelId="{CD9BC61D-D9FC-4BD2-9747-8B4029F6371C}" type="presOf" srcId="{B22217DB-2D83-49C2-A21E-0218794507BA}" destId="{FEBC5E2A-C991-4848-9C9B-FC452F49BA4E}" srcOrd="0" destOrd="0" presId="urn:microsoft.com/office/officeart/2005/8/layout/chevron2"/>
    <dgm:cxn modelId="{F777012B-6181-46A1-8478-4E07E5BEA463}" srcId="{B22217DB-2D83-49C2-A21E-0218794507BA}" destId="{A94FF90C-161D-4645-951A-52B436A79F76}" srcOrd="2" destOrd="0" parTransId="{2BA7EB1D-5945-4D69-AC98-6B1DE7F77996}" sibTransId="{6C8CDC24-B2CD-44B4-AD2D-F3797451E942}"/>
    <dgm:cxn modelId="{58EE402C-85C4-43DC-8452-59BEC49D63E8}" srcId="{B22217DB-2D83-49C2-A21E-0218794507BA}" destId="{4B325587-D7BC-4751-8730-BC7BA0D8A64B}" srcOrd="3" destOrd="0" parTransId="{0D3DB5DE-CE0D-4A01-A014-8C493147418B}" sibTransId="{CEC1C525-C3AC-4B61-95E2-144F8E12D9B0}"/>
    <dgm:cxn modelId="{C2A10632-CB62-4E72-9F8E-42D45BF5AC28}" type="presOf" srcId="{E422C812-E750-43DE-941D-79CE56496C94}" destId="{44F97627-057D-4A32-9775-9A5FC31CA925}" srcOrd="0" destOrd="0" presId="urn:microsoft.com/office/officeart/2005/8/layout/chevron2"/>
    <dgm:cxn modelId="{D571E140-201E-4543-AC4E-3F18A615D980}" srcId="{A94FF90C-161D-4645-951A-52B436A79F76}" destId="{2CA5F2E5-6187-4A8C-B524-908EEED8691B}" srcOrd="0" destOrd="0" parTransId="{00F169A3-7521-404D-A8C6-AD2A5156871C}" sibTransId="{3070D215-6992-4016-B3E4-D77860CBE71D}"/>
    <dgm:cxn modelId="{C5C83250-DBE1-43FF-9AA9-1E256022FB3E}" srcId="{C9A93B43-C3CE-4E29-8FF3-46CCF12073B4}" destId="{9F3D5AEA-3785-43D8-BCB0-DF3EA727BD2A}" srcOrd="0" destOrd="0" parTransId="{CD0CA876-DBC8-42C6-9167-622D9D03FB0E}" sibTransId="{B798241A-35A6-4D98-ABED-E9142EF6A151}"/>
    <dgm:cxn modelId="{3D169970-0C56-488D-874A-6DF40D6C3F04}" srcId="{B22217DB-2D83-49C2-A21E-0218794507BA}" destId="{9AD6F5D3-EC9A-4612-A231-D72EA00C1392}" srcOrd="1" destOrd="0" parTransId="{0EBEA4ED-CD3D-42A4-B89A-C96076F82B13}" sibTransId="{CD916845-2832-4566-9DA7-76002DA5E316}"/>
    <dgm:cxn modelId="{1C49CC72-CDF3-4737-84CB-33D1D60ADD32}" type="presOf" srcId="{9F3D5AEA-3785-43D8-BCB0-DF3EA727BD2A}" destId="{3BD2DE56-9B53-464D-8B33-95ABE2ED0BEB}" srcOrd="0" destOrd="0" presId="urn:microsoft.com/office/officeart/2005/8/layout/chevron2"/>
    <dgm:cxn modelId="{1BF20A79-645A-42B4-B480-F7917531EEF3}" type="presOf" srcId="{9AD6F5D3-EC9A-4612-A231-D72EA00C1392}" destId="{938176B4-17AE-468C-A684-E83E22B2DBE3}" srcOrd="0" destOrd="0" presId="urn:microsoft.com/office/officeart/2005/8/layout/chevron2"/>
    <dgm:cxn modelId="{A3684484-1545-4440-98B0-BADE6C2B78BE}" type="presOf" srcId="{43F4C150-E263-40DD-A923-A160CEF20287}" destId="{75B5E14D-46DB-4066-A7E9-B657F9A641DF}" srcOrd="0" destOrd="0" presId="urn:microsoft.com/office/officeart/2005/8/layout/chevron2"/>
    <dgm:cxn modelId="{3B6BF39B-0A3C-4B57-A771-147A1EED1578}" srcId="{A3A08FCD-20A8-444D-8BDA-4E46931DBDDC}" destId="{8CBA7F84-A718-4067-AAEA-BF9A20F4FE72}" srcOrd="0" destOrd="0" parTransId="{50AC91D7-48D6-4515-8475-3D6238DFA6C6}" sibTransId="{16DD8832-7BB5-489F-B37E-73A3508B51F1}"/>
    <dgm:cxn modelId="{5EB544AC-A1C7-4067-8504-DD24C2027FE9}" srcId="{B22217DB-2D83-49C2-A21E-0218794507BA}" destId="{C9A93B43-C3CE-4E29-8FF3-46CCF12073B4}" srcOrd="0" destOrd="0" parTransId="{261D9D17-5986-416B-8A8F-E7C0A97BF85C}" sibTransId="{53E58460-C097-4013-92E3-0FE0AD2F06AD}"/>
    <dgm:cxn modelId="{E3FC45BC-6604-47ED-9D29-34E69DAAE3D5}" type="presOf" srcId="{8CBA7F84-A718-4067-AAEA-BF9A20F4FE72}" destId="{8E4E75C8-11B7-4D41-89A5-4EBA2224F5F6}" srcOrd="0" destOrd="0" presId="urn:microsoft.com/office/officeart/2005/8/layout/chevron2"/>
    <dgm:cxn modelId="{3537DFC2-3D92-4185-9DCA-C79DAC99103B}" type="presOf" srcId="{A94FF90C-161D-4645-951A-52B436A79F76}" destId="{BF6E0457-EA14-4907-806A-D0BDCC2DDA97}" srcOrd="0" destOrd="0" presId="urn:microsoft.com/office/officeart/2005/8/layout/chevron2"/>
    <dgm:cxn modelId="{65513EC3-3228-4B0B-AFDA-36C409E306B0}" type="presOf" srcId="{4B325587-D7BC-4751-8730-BC7BA0D8A64B}" destId="{9146D32A-DD24-4F35-B38C-E6961A3FBD90}" srcOrd="0" destOrd="0" presId="urn:microsoft.com/office/officeart/2005/8/layout/chevron2"/>
    <dgm:cxn modelId="{532D67C3-5F27-4B47-8769-1767BC0F7FF4}" srcId="{4B325587-D7BC-4751-8730-BC7BA0D8A64B}" destId="{43F4C150-E263-40DD-A923-A160CEF20287}" srcOrd="0" destOrd="0" parTransId="{9649DE1A-C9DF-42A5-8B66-5FBE5D28CE3E}" sibTransId="{34EBF55A-FC8D-4295-9C7D-7EF109C7A59F}"/>
    <dgm:cxn modelId="{C57F8CC8-B562-48A6-BE20-64C949EDA59D}" type="presOf" srcId="{C9A93B43-C3CE-4E29-8FF3-46CCF12073B4}" destId="{D0467C2A-E7C7-4A0D-9650-AC52585392BE}" srcOrd="0" destOrd="0" presId="urn:microsoft.com/office/officeart/2005/8/layout/chevron2"/>
    <dgm:cxn modelId="{52F47FCD-A33B-4C38-B546-7CC9DD287633}" type="presOf" srcId="{A3A08FCD-20A8-444D-8BDA-4E46931DBDDC}" destId="{19E40E5B-AAC6-48BA-9B49-B24CD9FCE113}" srcOrd="0" destOrd="0" presId="urn:microsoft.com/office/officeart/2005/8/layout/chevron2"/>
    <dgm:cxn modelId="{77FEE5DA-C1DC-4282-B345-3BCA87625A0A}" srcId="{B22217DB-2D83-49C2-A21E-0218794507BA}" destId="{A3A08FCD-20A8-444D-8BDA-4E46931DBDDC}" srcOrd="4" destOrd="0" parTransId="{412382A3-9D6F-4D4C-BF44-F16369AEB59E}" sibTransId="{3FCABC33-6ED3-4D37-B181-5311FBAFB9A4}"/>
    <dgm:cxn modelId="{482A25E4-DB4B-49A5-BC23-286790F30668}" type="presOf" srcId="{2CA5F2E5-6187-4A8C-B524-908EEED8691B}" destId="{00EF52F6-8D68-4111-AA0F-5EDBCFD96ECE}" srcOrd="0" destOrd="0" presId="urn:microsoft.com/office/officeart/2005/8/layout/chevron2"/>
    <dgm:cxn modelId="{298C5F92-3BA4-4C6B-B686-86213ACA60E2}" type="presParOf" srcId="{FEBC5E2A-C991-4848-9C9B-FC452F49BA4E}" destId="{D89E53A6-CD6A-45DB-BE51-2C9CD3CA0650}" srcOrd="0" destOrd="0" presId="urn:microsoft.com/office/officeart/2005/8/layout/chevron2"/>
    <dgm:cxn modelId="{9CEA287C-6F9A-47D5-9769-D9D69894B865}" type="presParOf" srcId="{D89E53A6-CD6A-45DB-BE51-2C9CD3CA0650}" destId="{D0467C2A-E7C7-4A0D-9650-AC52585392BE}" srcOrd="0" destOrd="0" presId="urn:microsoft.com/office/officeart/2005/8/layout/chevron2"/>
    <dgm:cxn modelId="{A83385E6-E0FD-47E1-9625-3DBD44B21127}" type="presParOf" srcId="{D89E53A6-CD6A-45DB-BE51-2C9CD3CA0650}" destId="{3BD2DE56-9B53-464D-8B33-95ABE2ED0BEB}" srcOrd="1" destOrd="0" presId="urn:microsoft.com/office/officeart/2005/8/layout/chevron2"/>
    <dgm:cxn modelId="{5A9FE66B-6086-4C78-B3A7-F32E12FBA19E}" type="presParOf" srcId="{FEBC5E2A-C991-4848-9C9B-FC452F49BA4E}" destId="{832939AB-FA80-4A99-912C-740E0FAE8DFB}" srcOrd="1" destOrd="0" presId="urn:microsoft.com/office/officeart/2005/8/layout/chevron2"/>
    <dgm:cxn modelId="{046F082E-8662-4956-B985-3AE4BF45FA06}" type="presParOf" srcId="{FEBC5E2A-C991-4848-9C9B-FC452F49BA4E}" destId="{932EC063-4DA3-4ACA-B0E1-671902867B37}" srcOrd="2" destOrd="0" presId="urn:microsoft.com/office/officeart/2005/8/layout/chevron2"/>
    <dgm:cxn modelId="{0D98AAD3-2697-46C8-930B-808BAA67090E}" type="presParOf" srcId="{932EC063-4DA3-4ACA-B0E1-671902867B37}" destId="{938176B4-17AE-468C-A684-E83E22B2DBE3}" srcOrd="0" destOrd="0" presId="urn:microsoft.com/office/officeart/2005/8/layout/chevron2"/>
    <dgm:cxn modelId="{01550D27-6B96-44F7-A1F8-FCDDA145BC7C}" type="presParOf" srcId="{932EC063-4DA3-4ACA-B0E1-671902867B37}" destId="{44F97627-057D-4A32-9775-9A5FC31CA925}" srcOrd="1" destOrd="0" presId="urn:microsoft.com/office/officeart/2005/8/layout/chevron2"/>
    <dgm:cxn modelId="{EE15AC32-28AE-4188-8F8B-961D4E92A275}" type="presParOf" srcId="{FEBC5E2A-C991-4848-9C9B-FC452F49BA4E}" destId="{589C612A-07DA-473C-969C-529563395CE3}" srcOrd="3" destOrd="0" presId="urn:microsoft.com/office/officeart/2005/8/layout/chevron2"/>
    <dgm:cxn modelId="{D1E8ADD6-5367-4B4C-ABEE-6D1A5251358D}" type="presParOf" srcId="{FEBC5E2A-C991-4848-9C9B-FC452F49BA4E}" destId="{F6282A38-2E26-4603-B7D2-53821F4A9E2C}" srcOrd="4" destOrd="0" presId="urn:microsoft.com/office/officeart/2005/8/layout/chevron2"/>
    <dgm:cxn modelId="{40E5E23B-F0B3-4665-AD46-7B47C719B09F}" type="presParOf" srcId="{F6282A38-2E26-4603-B7D2-53821F4A9E2C}" destId="{BF6E0457-EA14-4907-806A-D0BDCC2DDA97}" srcOrd="0" destOrd="0" presId="urn:microsoft.com/office/officeart/2005/8/layout/chevron2"/>
    <dgm:cxn modelId="{6D80B58F-B118-46DC-A69F-B5B006F17276}" type="presParOf" srcId="{F6282A38-2E26-4603-B7D2-53821F4A9E2C}" destId="{00EF52F6-8D68-4111-AA0F-5EDBCFD96ECE}" srcOrd="1" destOrd="0" presId="urn:microsoft.com/office/officeart/2005/8/layout/chevron2"/>
    <dgm:cxn modelId="{8AF3CAF6-4F7B-47F2-89A3-6060067AD111}" type="presParOf" srcId="{FEBC5E2A-C991-4848-9C9B-FC452F49BA4E}" destId="{425992AC-B21B-49D2-B2FD-29C8168BCB9C}" srcOrd="5" destOrd="0" presId="urn:microsoft.com/office/officeart/2005/8/layout/chevron2"/>
    <dgm:cxn modelId="{EB5F0EB3-F491-40B2-9BB1-61E63A0E4D08}" type="presParOf" srcId="{FEBC5E2A-C991-4848-9C9B-FC452F49BA4E}" destId="{214436E6-4324-4BC3-912A-A326852747BA}" srcOrd="6" destOrd="0" presId="urn:microsoft.com/office/officeart/2005/8/layout/chevron2"/>
    <dgm:cxn modelId="{D9B1C2C0-E533-4395-9C0D-10B9E10168F0}" type="presParOf" srcId="{214436E6-4324-4BC3-912A-A326852747BA}" destId="{9146D32A-DD24-4F35-B38C-E6961A3FBD90}" srcOrd="0" destOrd="0" presId="urn:microsoft.com/office/officeart/2005/8/layout/chevron2"/>
    <dgm:cxn modelId="{E08F8066-A3B9-4090-8DA9-03E3CC732F18}" type="presParOf" srcId="{214436E6-4324-4BC3-912A-A326852747BA}" destId="{75B5E14D-46DB-4066-A7E9-B657F9A641DF}" srcOrd="1" destOrd="0" presId="urn:microsoft.com/office/officeart/2005/8/layout/chevron2"/>
    <dgm:cxn modelId="{84B517DE-E907-4113-A397-F8A8C12F58EF}" type="presParOf" srcId="{FEBC5E2A-C991-4848-9C9B-FC452F49BA4E}" destId="{8959C0BF-7A23-4A24-A1B5-A273553643CF}" srcOrd="7" destOrd="0" presId="urn:microsoft.com/office/officeart/2005/8/layout/chevron2"/>
    <dgm:cxn modelId="{5C0F5A12-C087-4772-8C67-EFB7E732FBF8}" type="presParOf" srcId="{FEBC5E2A-C991-4848-9C9B-FC452F49BA4E}" destId="{DFBD78A6-76DC-4E67-99A6-CD5F460F6AE0}" srcOrd="8" destOrd="0" presId="urn:microsoft.com/office/officeart/2005/8/layout/chevron2"/>
    <dgm:cxn modelId="{0AFFF957-41E7-4A09-ADD4-8A9A5B94446B}" type="presParOf" srcId="{DFBD78A6-76DC-4E67-99A6-CD5F460F6AE0}" destId="{19E40E5B-AAC6-48BA-9B49-B24CD9FCE113}" srcOrd="0" destOrd="0" presId="urn:microsoft.com/office/officeart/2005/8/layout/chevron2"/>
    <dgm:cxn modelId="{64B2F20A-AB28-4EC1-B5ED-A37397B9786C}" type="presParOf" srcId="{DFBD78A6-76DC-4E67-99A6-CD5F460F6AE0}" destId="{8E4E75C8-11B7-4D41-89A5-4EBA2224F5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67C2A-E7C7-4A0D-9650-AC52585392BE}">
      <dsp:nvSpPr>
        <dsp:cNvPr id="0" name=""/>
        <dsp:cNvSpPr/>
      </dsp:nvSpPr>
      <dsp:spPr>
        <a:xfrm rot="5400000">
          <a:off x="-154045" y="154295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sp:txBody>
      <dsp:txXfrm rot="-5400000">
        <a:off x="1" y="359690"/>
        <a:ext cx="718879" cy="308091"/>
      </dsp:txXfrm>
    </dsp:sp>
    <dsp:sp modelId="{3BD2DE56-9B53-464D-8B33-95ABE2ED0BEB}">
      <dsp:nvSpPr>
        <dsp:cNvPr id="0" name=""/>
        <dsp:cNvSpPr/>
      </dsp:nvSpPr>
      <dsp:spPr>
        <a:xfrm rot="5400000">
          <a:off x="3679871" y="-296074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sp:txBody>
      <dsp:txXfrm rot="-5400000">
        <a:off x="718879" y="32836"/>
        <a:ext cx="6556929" cy="602359"/>
      </dsp:txXfrm>
    </dsp:sp>
    <dsp:sp modelId="{938176B4-17AE-468C-A684-E83E22B2DBE3}">
      <dsp:nvSpPr>
        <dsp:cNvPr id="0" name=""/>
        <dsp:cNvSpPr/>
      </dsp:nvSpPr>
      <dsp:spPr>
        <a:xfrm rot="5400000">
          <a:off x="-154045" y="1063301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1268696"/>
        <a:ext cx="718879" cy="308091"/>
      </dsp:txXfrm>
    </dsp:sp>
    <dsp:sp modelId="{44F97627-057D-4A32-9775-9A5FC31CA925}">
      <dsp:nvSpPr>
        <dsp:cNvPr id="0" name=""/>
        <dsp:cNvSpPr/>
      </dsp:nvSpPr>
      <dsp:spPr>
        <a:xfrm rot="5400000">
          <a:off x="3679871" y="-2051736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sp:txBody>
      <dsp:txXfrm rot="-5400000">
        <a:off x="718879" y="941842"/>
        <a:ext cx="6556929" cy="602359"/>
      </dsp:txXfrm>
    </dsp:sp>
    <dsp:sp modelId="{BF6E0457-EA14-4907-806A-D0BDCC2DDA97}">
      <dsp:nvSpPr>
        <dsp:cNvPr id="0" name=""/>
        <dsp:cNvSpPr/>
      </dsp:nvSpPr>
      <dsp:spPr>
        <a:xfrm rot="5400000">
          <a:off x="-154045" y="1972307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2177702"/>
        <a:ext cx="718879" cy="308091"/>
      </dsp:txXfrm>
    </dsp:sp>
    <dsp:sp modelId="{00EF52F6-8D68-4111-AA0F-5EDBCFD96ECE}">
      <dsp:nvSpPr>
        <dsp:cNvPr id="0" name=""/>
        <dsp:cNvSpPr/>
      </dsp:nvSpPr>
      <dsp:spPr>
        <a:xfrm rot="5400000">
          <a:off x="3679871" y="-1142730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sp:txBody>
      <dsp:txXfrm rot="-5400000">
        <a:off x="718879" y="1850848"/>
        <a:ext cx="6556929" cy="602359"/>
      </dsp:txXfrm>
    </dsp:sp>
    <dsp:sp modelId="{9146D32A-DD24-4F35-B38C-E6961A3FBD90}">
      <dsp:nvSpPr>
        <dsp:cNvPr id="0" name=""/>
        <dsp:cNvSpPr/>
      </dsp:nvSpPr>
      <dsp:spPr>
        <a:xfrm rot="5400000">
          <a:off x="-154045" y="2881313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086708"/>
        <a:ext cx="718879" cy="308091"/>
      </dsp:txXfrm>
    </dsp:sp>
    <dsp:sp modelId="{75B5E14D-46DB-4066-A7E9-B657F9A641DF}">
      <dsp:nvSpPr>
        <dsp:cNvPr id="0" name=""/>
        <dsp:cNvSpPr/>
      </dsp:nvSpPr>
      <dsp:spPr>
        <a:xfrm rot="5400000">
          <a:off x="3679871" y="-233723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sp:txBody>
      <dsp:txXfrm rot="-5400000">
        <a:off x="718879" y="2759855"/>
        <a:ext cx="6556929" cy="602359"/>
      </dsp:txXfrm>
    </dsp:sp>
    <dsp:sp modelId="{19E40E5B-AAC6-48BA-9B49-B24CD9FCE113}">
      <dsp:nvSpPr>
        <dsp:cNvPr id="0" name=""/>
        <dsp:cNvSpPr/>
      </dsp:nvSpPr>
      <dsp:spPr>
        <a:xfrm rot="5400000">
          <a:off x="-154045" y="3790319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995714"/>
        <a:ext cx="718879" cy="308091"/>
      </dsp:txXfrm>
    </dsp:sp>
    <dsp:sp modelId="{8E4E75C8-11B7-4D41-89A5-4EBA2224F5F6}">
      <dsp:nvSpPr>
        <dsp:cNvPr id="0" name=""/>
        <dsp:cNvSpPr/>
      </dsp:nvSpPr>
      <dsp:spPr>
        <a:xfrm rot="5400000">
          <a:off x="3679871" y="67528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sp:txBody>
      <dsp:txXfrm rot="-5400000">
        <a:off x="718879" y="3668860"/>
        <a:ext cx="6556929" cy="602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15037586-DDAF-4FEA-B7B6-299DEE2344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3CC14879-CF49-4C43-9DD4-49F2761813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D7EE37B0-A317-4655-939D-F7D3CCD7D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F98F5D-9911-41C5-B2F4-44D11E4A5F28}" type="slidenum">
              <a:rPr lang="pl-PL" altLang="pl-PL" smtClean="0">
                <a:latin typeface="Calibri" panose="020F0502020204030204" pitchFamily="34" charset="0"/>
              </a:rPr>
              <a:pPr/>
              <a:t>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595F7ECF-DA99-4C15-B006-EC11ADE67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B66801DD-6205-4EBC-B6D0-7520BB172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090235B8-90AC-49DA-A058-AF935E446154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837FC2E-FD86-4648-B32F-88CEB94BB4B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EA490183-1697-4012-A34A-24226FEED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6C77628C-3592-44F8-8F50-2633F30099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26C3B81F-37CC-472D-A712-C20644C13359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262956C-B5DD-4FEC-919D-F58B87156C4C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9E3C45-AA43-4AE4-BB8C-507AE1F35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5AC4C5A-2E91-47B4-A60C-CE7AB6032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BF7050E0-A535-46BD-864B-52C91B4EF60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809237C-B6C9-480E-A3FC-99C39681F3E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7FFB026-49ED-47AA-A9D7-7D566118C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D8F85B8B-06F1-43F7-8274-284358A08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27D1E5FD-2D11-419E-ADF1-BF1FFD7F6B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F56BE6-47F8-4DCB-81BB-2F10962C2EBF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4F07B3DB-4352-4120-8976-36435C672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E695D65F-1897-4393-B45A-2E14D86F52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C453ED0-6C8B-40C9-BCF8-A014B793D79E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05CF597-A072-4E6B-9B86-DFB5D0B042C9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19359D69-1F4E-4774-B804-891FC1FFE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B88CBAE-492F-4CEA-B833-BCBB6EDC4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4A7E7BFA-E3CB-48AA-8AA8-2CD19EE6D84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99FFD1C-4F1A-4EB3-8228-9DCD37039BB4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236A70D9-24EB-4CCA-8425-9E30D13546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9FAEC202-7B4E-4207-B9C6-1E9809201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10739B71-7D6D-4893-89C0-0CBA94D3545A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FDFEF2-3C48-4289-B7AC-38B68F2B8BD3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2DCAD7FE-C4EE-4AA8-987C-109D7AE8FD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86F7AA44-B94B-4E7F-BAD9-CE8E88703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856A501F-ACAF-4B15-A4AE-603234BD6CE7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AFAB58-87AB-465B-8DE3-6EEB28AC2A1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72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9">
            <a:extLst>
              <a:ext uri="{FF2B5EF4-FFF2-40B4-BE49-F238E27FC236}">
                <a16:creationId xmlns:a16="http://schemas.microsoft.com/office/drawing/2014/main" id="{55D34EB4-63E8-4E91-881B-CCD27FB9D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11">
            <a:extLst>
              <a:ext uri="{FF2B5EF4-FFF2-40B4-BE49-F238E27FC236}">
                <a16:creationId xmlns:a16="http://schemas.microsoft.com/office/drawing/2014/main" id="{C9A9B24E-AD4D-4422-B928-E12274FED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D06C221-FD48-4E14-81A5-D686540F1DC4}"/>
              </a:ext>
            </a:extLst>
          </p:cNvPr>
          <p:cNvSpPr txBox="1"/>
          <p:nvPr/>
        </p:nvSpPr>
        <p:spPr>
          <a:xfrm>
            <a:off x="436563" y="984250"/>
            <a:ext cx="113188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4565E61-02D9-4B13-8C5B-8335AF291176}"/>
              </a:ext>
            </a:extLst>
          </p:cNvPr>
          <p:cNvSpPr/>
          <p:nvPr/>
        </p:nvSpPr>
        <p:spPr>
          <a:xfrm>
            <a:off x="1251856" y="2453230"/>
            <a:ext cx="9688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zestawów działań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Metodyka opracowania ze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ów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działań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FFB3D63C-2C4F-44FD-AF2E-5187D3031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74BA52D-E61B-4810-A886-41FD0D9C0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5A84A78E-2911-49A3-B6A0-FA61D069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podstawowych i uzupełniających dla wszystkich jednolitych części wód powierzchniowych i jednolitych części wód podziemnych z uwzględnieniem sposobów osiągania ustanawianych celów środowiskowych – założenia metodyczne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E44BBAA4-AC10-4CDD-BCDF-C9BCC7097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7721600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Każdy zestaw działań zawiera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„podstawowe”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określone w art. 11 ust. 3 Ramowej Dyrektywy Wodnej, oraz, jeśli to uzasadnione,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„uzupełniające”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przyjęte w celu osiągnięcia przez jcw celów środowiskowych.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określane są mianem wymogów minimalnych. Obejmują one zarówno wszystkie działania wymagane dla wdrożenia prawodawstwa UE dotyczącego ochrony wód wychodzącego poza zakres RDW, jak i działania niezbędne do realizacji celów wskazanych w samej RDW (art. 4; art. 7; art. 9; art. 10), w tym precyzyjnie określone w art. 11 ust. 3. obowiązki i zakazy, które należy implementować do prawodawstwa krajowego.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mają charakter otwarty – ich zadaniem jest wsparcie działań podstawowych w realizacji celów zasadniczych z art. 4 RDW, ustala się je dla jcw zagrożonych nieosiągnięciem ustalonych dla nich celów środowiskowych w zależności od ustalenia przyczyn zagrożenia. </a:t>
            </a:r>
          </a:p>
          <a:p>
            <a:pPr algn="just" defTabSz="914400" eaLnBrk="1" hangingPunct="1"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4" name="Picture 35">
            <a:extLst>
              <a:ext uri="{FF2B5EF4-FFF2-40B4-BE49-F238E27FC236}">
                <a16:creationId xmlns:a16="http://schemas.microsoft.com/office/drawing/2014/main" id="{C83DAF43-F93F-4260-B0ED-A6F15ABB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2051050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8B913CD4-A7DE-4A78-9D30-A914499A0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FE23E77E-CA0C-4F7D-8FDF-D8A79E10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5">
            <a:extLst>
              <a:ext uri="{FF2B5EF4-FFF2-40B4-BE49-F238E27FC236}">
                <a16:creationId xmlns:a16="http://schemas.microsoft.com/office/drawing/2014/main" id="{9B25A3E3-0526-4680-9908-214B2B03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7">
            <a:extLst>
              <a:ext uri="{FF2B5EF4-FFF2-40B4-BE49-F238E27FC236}">
                <a16:creationId xmlns:a16="http://schemas.microsoft.com/office/drawing/2014/main" id="{765B810D-80C2-4351-B92C-561F6DB48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846263"/>
            <a:ext cx="8788400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 celu identyfikacji działań: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wszystkich działań podstawowych i uzupełniających przewidzianych do realizacji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/>
                <a:ea typeface="Roboto"/>
                <a:cs typeface="Arial"/>
              </a:rPr>
              <a:t>w okresie 2016-2021 (aPGW) wraz z analizą zasadności prolongacji tych działań w cyklu 2022-2027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dokumentów planistycznych oraz strategicznych (w tym projektów dokumentów między innymi aPZRP, PPSS etc.) celem identyfikacji działań naprawczych i restytucyjnych służących poprawie stanu wód jcwp oraz dokonano weryfikacji działań w nich zawartych pod kątem możliwości redukcji presji oraz zgodności z celami RDW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szczegółowej analizy obowiązujących aktów prawnych tworząc katalog działań krajowych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analizy presji znaczących, w tym oddziaływań skumulowanych i ich wpływu na cele środowiskowe wyznaczone w opracowaniu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Ustalenie celów środowiskowych (…) </a:t>
            </a:r>
            <a:endParaRPr lang="pl-PL" altLang="pl-PL" sz="13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uwzględniono: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ocenę ryzyka nieosiągnięcia celów środowiskowych jcw ustalonych dla jcwp i jcwpd (wyniki projektów: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Analiza znaczących oddziaływań - jcwp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oraz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Dalsza charakterystyka wód podziemnych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przy uwzględnieniu oceny stanu wód za rok 2019);</a:t>
            </a:r>
            <a:endParaRPr lang="pl-PL" altLang="pl-PL" sz="1300" i="1" dirty="0">
              <a:latin typeface="Roboto"/>
              <a:ea typeface="Roboto"/>
              <a:cs typeface="Arial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wymagania dla obszarów przyrodniczych;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monitoringu wód z 2019 r;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ankietyzacji.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22" name="Picture 8">
            <a:extLst>
              <a:ext uri="{FF2B5EF4-FFF2-40B4-BE49-F238E27FC236}">
                <a16:creationId xmlns:a16="http://schemas.microsoft.com/office/drawing/2014/main" id="{8A9EB358-07A4-4025-AE85-33DE2E29F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5" y="2176463"/>
            <a:ext cx="22574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AA887FD1-49B9-45F1-AEA7-3686B5AF9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09600"/>
            <a:ext cx="11342687" cy="1169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Zestawy działań dla jcw zostały opracowane w ramach analizy dostępnych materiałów oraz uzupełnione o dane pozyskane w procesie ankietyzacji. Podstawą zestawu działań dla jcw były działania ukierunkowane na ochronę, poprawę stanu wód i sprzyjające osiąganiu celów środowiskowych jcwp/jcwpd oraz obszarów chronionych. Działania uzupełniające wskazane zostały na podstawie oceny ryzyka nieosiągnięcia celów środowiskowych ustalonych dla jcwp i jcwpd.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132B72DD-258B-4CF4-90DC-6620D08FBD83}"/>
              </a:ext>
            </a:extLst>
          </p:cNvPr>
          <p:cNvSpPr/>
          <p:nvPr/>
        </p:nvSpPr>
        <p:spPr>
          <a:xfrm>
            <a:off x="379413" y="217646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6A7390DF-884F-4BB2-8818-73394B2F2EE8}"/>
              </a:ext>
            </a:extLst>
          </p:cNvPr>
          <p:cNvSpPr/>
          <p:nvPr/>
        </p:nvSpPr>
        <p:spPr>
          <a:xfrm>
            <a:off x="379413" y="2719388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7951D62D-FE6B-4F66-A53D-1F064AC8FB2B}"/>
              </a:ext>
            </a:extLst>
          </p:cNvPr>
          <p:cNvSpPr/>
          <p:nvPr/>
        </p:nvSpPr>
        <p:spPr>
          <a:xfrm>
            <a:off x="379413" y="3681413"/>
            <a:ext cx="365125" cy="18415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AECD7E9-B6E3-45CE-99B8-E8B23683C18B}"/>
              </a:ext>
            </a:extLst>
          </p:cNvPr>
          <p:cNvSpPr/>
          <p:nvPr/>
        </p:nvSpPr>
        <p:spPr>
          <a:xfrm>
            <a:off x="379413" y="402431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F8A4E49D-BD25-4B4D-9A09-A95B9BA7EB6D}"/>
              </a:ext>
            </a:extLst>
          </p:cNvPr>
          <p:cNvSpPr/>
          <p:nvPr/>
        </p:nvSpPr>
        <p:spPr>
          <a:xfrm>
            <a:off x="379413" y="4562475"/>
            <a:ext cx="365125" cy="18256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pic>
        <p:nvPicPr>
          <p:cNvPr id="9229" name="Obraz 17">
            <a:extLst>
              <a:ext uri="{FF2B5EF4-FFF2-40B4-BE49-F238E27FC236}">
                <a16:creationId xmlns:a16="http://schemas.microsoft.com/office/drawing/2014/main" id="{E8F998DC-C3FC-4051-B118-38E21EDD6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441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03F7A87-0535-4AAE-8880-8D6420CB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026"/>
          <a:stretch>
            <a:fillRect/>
          </a:stretch>
        </p:blipFill>
        <p:spPr bwMode="auto">
          <a:xfrm>
            <a:off x="5100638" y="614363"/>
            <a:ext cx="69278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7">
            <a:extLst>
              <a:ext uri="{FF2B5EF4-FFF2-40B4-BE49-F238E27FC236}">
                <a16:creationId xmlns:a16="http://schemas.microsoft.com/office/drawing/2014/main" id="{A4A98CD1-55FB-44C8-83D2-B860B187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9">
            <a:extLst>
              <a:ext uri="{FF2B5EF4-FFF2-40B4-BE49-F238E27FC236}">
                <a16:creationId xmlns:a16="http://schemas.microsoft.com/office/drawing/2014/main" id="{B9C1660D-D7FF-44E9-ACB2-E2017E30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247FF3A6-6BA6-4415-BC8B-2E7EFEBDF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276A9EE0-86AD-4CFD-8486-8F35358BD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6461125" cy="18928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łącznie z działaniami uzupełniającymi stanowią podstawę budowy zestawów działań dla poszczególnych jcw.</a:t>
            </a: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Zestaw działań składa się z działań wskazanych na poziomie krajowym (ogólnokrajowy zakres realizacji działań zawartych w katalogu krajowym) oraz działań podstawowych i uzupełniających przypisanych do konkretnych jcw zagrożonych i niezagrożonych (działania zawarte zostały w katalogu działań  jcw, uwzględniają cele środowiskowe dla obszarów chronionych).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krajowych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81150"/>
            <a:ext cx="4010025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 działań krajowych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 zbiór możliwych do zrealizowania działań na poziomie krajowym, ukierunkowanych na osiągnięcie celów środowiskowych.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znalazły się zarówno działania techniczne, jak i szereg działań wspomagających (nietechnicznych), bez których osiągnięcie celów środowiskowych byłoby niemożliwe. Katalog stanowią działania nowe, jak i prolongowane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poprzedniego cyklu planistycznego (2016-2021).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821113"/>
            <a:ext cx="3890962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 ramach 11 kategorii wskazano 169 działań krajowych: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112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(66,27%) stanowi działania podstawowe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(33,73%) to działania uzupełniające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(57,40%) to działania kontynuowane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72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to działania nowe (42,60%)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92,9%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krajowych stanowią działania ciągłe.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A7139A7D-997E-4832-BCE4-430032C9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638" y="885508"/>
            <a:ext cx="760952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procentowy działań poszczególnych kategorii w katalogu działań na poziomie krajowym IIaPGW</a:t>
            </a:r>
            <a:endParaRPr lang="pl-PL" altLang="pl-PL" sz="1300" b="1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1DAD454D-A5F1-4CE6-9729-F713DBC1B32F}"/>
              </a:ext>
            </a:extLst>
          </p:cNvPr>
          <p:cNvGraphicFramePr/>
          <p:nvPr/>
        </p:nvGraphicFramePr>
        <p:xfrm>
          <a:off x="4338639" y="1419225"/>
          <a:ext cx="7609521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49751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34D5A3FB-D9B4-4BBC-A1C2-E25E186F0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BAB2B1B2-48DE-4C1F-A08C-759AE4C80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044745B8-12BA-4957-8801-C8622D10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F919C09A-CC47-49CA-A04A-A3F2B8B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3319" name="Rectangle 12">
            <a:extLst>
              <a:ext uri="{FF2B5EF4-FFF2-40B4-BE49-F238E27FC236}">
                <a16:creationId xmlns:a16="http://schemas.microsoft.com/office/drawing/2014/main" id="{77B4AC03-CABB-4B00-8E8D-C8A57486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684338"/>
            <a:ext cx="5153025" cy="349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Dla poszczególnych kategorii wód (jcwp RW, jcwp </a:t>
            </a:r>
            <a:r>
              <a:rPr lang="pl-PL" altLang="pl-PL" sz="130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jcwp LW, jcwp TW i CW, jcwpd) zostały przygotowane odrębne katalogi działań, uwzględniające specyfikę danej kategorii wód.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Katalogi dla wszystkich typów wód zbudowane zostały na bazie działań zebranych w grupy zdolnych do eliminacji lub przynajmniej zminimalizowania presji istotnych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wskazanych w opracowaniu </a:t>
            </a:r>
            <a:r>
              <a:rPr lang="pl-PL" altLang="pl-PL" sz="1300" i="1">
                <a:latin typeface="Roboto" panose="02000000000000000000" pitchFamily="2" charset="0"/>
                <a:ea typeface="Roboto" panose="02000000000000000000" pitchFamily="2" charset="0"/>
              </a:rPr>
              <a:t>Analiza presji znaczących (…)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bądź - w przypadku obszarów przeznaczonych do ochrony siedlisk lub gatunków, o których mowa w przepisach ustawy o ochronie przyrody, dla których utrzymanie lub poprawa stanu wód jest ważnym czynnikiem w ich ochronie - bezpośrednio nakierowanych na realizację celów środowiskowych.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katalogach zastosowano kodowanie działań odwołujące się bezpośrednio do głównej presji na jaką dane działanie wpływa (jedno działanie może wpływać na eliminację lub redukcję więcej niż jednej presji znaczącej). </a:t>
            </a:r>
          </a:p>
        </p:txBody>
      </p:sp>
      <p:graphicFrame>
        <p:nvGraphicFramePr>
          <p:cNvPr id="46188" name="Group 108">
            <a:extLst>
              <a:ext uri="{FF2B5EF4-FFF2-40B4-BE49-F238E27FC236}">
                <a16:creationId xmlns:a16="http://schemas.microsoft.com/office/drawing/2014/main" id="{7D61ADCB-A8B6-44E9-9D6E-9394675668A6}"/>
              </a:ext>
            </a:extLst>
          </p:cNvPr>
          <p:cNvGraphicFramePr>
            <a:graphicFrameLocks noGrp="1"/>
          </p:cNvGraphicFramePr>
          <p:nvPr/>
        </p:nvGraphicFramePr>
        <p:xfrm>
          <a:off x="5916613" y="1585913"/>
          <a:ext cx="5783262" cy="1981771"/>
        </p:xfrm>
        <a:graphic>
          <a:graphicData uri="http://schemas.openxmlformats.org/drawingml/2006/table">
            <a:tbl>
              <a:tblPr/>
              <a:tblGrid>
                <a:gridCol w="1797050">
                  <a:extLst>
                    <a:ext uri="{9D8B030D-6E8A-4147-A177-3AD203B41FA5}">
                      <a16:colId xmlns:a16="http://schemas.microsoft.com/office/drawing/2014/main" val="35584609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7296828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105758016"/>
                    </a:ext>
                  </a:extLst>
                </a:gridCol>
              </a:tblGrid>
              <a:tr h="395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 RW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4712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875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RWP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423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699846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RWHM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607"/>
                  </a:ext>
                </a:extLst>
              </a:tr>
            </a:tbl>
          </a:graphicData>
        </a:graphic>
      </p:graphicFrame>
      <p:sp>
        <p:nvSpPr>
          <p:cNvPr id="13346" name="Text Box 109">
            <a:extLst>
              <a:ext uri="{FF2B5EF4-FFF2-40B4-BE49-F238E27FC236}">
                <a16:creationId xmlns:a16="http://schemas.microsoft.com/office/drawing/2014/main" id="{92DE30B2-BFD6-41F2-8862-EA25084D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177925"/>
            <a:ext cx="41846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powierzchniowych</a:t>
            </a:r>
          </a:p>
        </p:txBody>
      </p:sp>
      <p:graphicFrame>
        <p:nvGraphicFramePr>
          <p:cNvPr id="46304" name="Group 224">
            <a:extLst>
              <a:ext uri="{FF2B5EF4-FFF2-40B4-BE49-F238E27FC236}">
                <a16:creationId xmlns:a16="http://schemas.microsoft.com/office/drawing/2014/main" id="{08BD7992-582E-409E-B14C-10CD897FED8E}"/>
              </a:ext>
            </a:extLst>
          </p:cNvPr>
          <p:cNvGraphicFramePr>
            <a:graphicFrameLocks noGrp="1"/>
          </p:cNvGraphicFramePr>
          <p:nvPr/>
        </p:nvGraphicFramePr>
        <p:xfrm>
          <a:off x="5897563" y="3890963"/>
          <a:ext cx="5783262" cy="2270688"/>
        </p:xfrm>
        <a:graphic>
          <a:graphicData uri="http://schemas.openxmlformats.org/drawingml/2006/table">
            <a:tbl>
              <a:tblPr/>
              <a:tblGrid>
                <a:gridCol w="1804987">
                  <a:extLst>
                    <a:ext uri="{9D8B030D-6E8A-4147-A177-3AD203B41FA5}">
                      <a16:colId xmlns:a16="http://schemas.microsoft.com/office/drawing/2014/main" val="2686223410"/>
                    </a:ext>
                  </a:extLst>
                </a:gridCol>
                <a:gridCol w="2624138">
                  <a:extLst>
                    <a:ext uri="{9D8B030D-6E8A-4147-A177-3AD203B41FA5}">
                      <a16:colId xmlns:a16="http://schemas.microsoft.com/office/drawing/2014/main" val="1946874238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3935692368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jcwpd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991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17253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PA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0798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51234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IC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1456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059207"/>
                  </a:ext>
                </a:extLst>
              </a:tr>
            </a:tbl>
          </a:graphicData>
        </a:graphic>
      </p:graphicFrame>
      <p:sp>
        <p:nvSpPr>
          <p:cNvPr id="13377" name="Text Box 225">
            <a:extLst>
              <a:ext uri="{FF2B5EF4-FFF2-40B4-BE49-F238E27FC236}">
                <a16:creationId xmlns:a16="http://schemas.microsoft.com/office/drawing/2014/main" id="{5F77D4FD-0553-427F-A43C-A723046C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65525"/>
            <a:ext cx="3798888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podziemnych</a:t>
            </a:r>
          </a:p>
        </p:txBody>
      </p:sp>
      <p:sp>
        <p:nvSpPr>
          <p:cNvPr id="13" name="pole tekstowe 1">
            <a:extLst>
              <a:ext uri="{FF2B5EF4-FFF2-40B4-BE49-F238E27FC236}">
                <a16:creationId xmlns:a16="http://schemas.microsoft.com/office/drawing/2014/main" id="{FB64849D-290D-412B-BDBA-6AB9C0D1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 poszczególnych kategorii wód </a:t>
            </a:r>
          </a:p>
        </p:txBody>
      </p:sp>
      <p:pic>
        <p:nvPicPr>
          <p:cNvPr id="15426" name="Obraz 13">
            <a:extLst>
              <a:ext uri="{FF2B5EF4-FFF2-40B4-BE49-F238E27FC236}">
                <a16:creationId xmlns:a16="http://schemas.microsoft.com/office/drawing/2014/main" id="{000DF16E-98B9-4B1F-B39C-F6D6B437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9725"/>
            <a:ext cx="33543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6304C1DD-FC1C-4AAF-BB8D-E105CBE5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FD6A881-9629-4762-A080-0D7C043FF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2D9220D1-FFF1-4CB0-AFAD-E04895C31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B479C41-E458-474E-A773-B3A3E727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5368" name="Text Box 67">
            <a:extLst>
              <a:ext uri="{FF2B5EF4-FFF2-40B4-BE49-F238E27FC236}">
                <a16:creationId xmlns:a16="http://schemas.microsoft.com/office/drawing/2014/main" id="{A7CDF2DA-E1E1-48FF-8CFF-640686A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97242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RW zawarto 31 działań.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64,52%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a 35,48%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(22,58%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adaptacja do zmian klimatu (19,35%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hydromorfologicznych rzek i potoków (12,9%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hydromorfologicznych stanowią 42% działań w katalogu, na redukcję presji skumulowanych  oraz chemicznych i fizykochemicznych przypada po 26% działań, a hydrologicznych 6%.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5369" name="Text Box 68">
            <a:extLst>
              <a:ext uri="{FF2B5EF4-FFF2-40B4-BE49-F238E27FC236}">
                <a16:creationId xmlns:a16="http://schemas.microsoft.com/office/drawing/2014/main" id="{B667AC9B-FBF5-4194-9EC7-44D87ECB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1122363"/>
            <a:ext cx="56070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RW </a:t>
            </a:r>
          </a:p>
        </p:txBody>
      </p:sp>
      <p:graphicFrame>
        <p:nvGraphicFramePr>
          <p:cNvPr id="48349" name="Group 221">
            <a:extLst>
              <a:ext uri="{FF2B5EF4-FFF2-40B4-BE49-F238E27FC236}">
                <a16:creationId xmlns:a16="http://schemas.microsoft.com/office/drawing/2014/main" id="{568EDC9B-2620-4DC8-AD21-204B458C0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096642"/>
              </p:ext>
            </p:extLst>
          </p:nvPr>
        </p:nvGraphicFramePr>
        <p:xfrm>
          <a:off x="397668" y="4362960"/>
          <a:ext cx="5013325" cy="1767648"/>
        </p:xfrm>
        <a:graphic>
          <a:graphicData uri="http://schemas.openxmlformats.org/drawingml/2006/table">
            <a:tbl>
              <a:tblPr/>
              <a:tblGrid>
                <a:gridCol w="833437">
                  <a:extLst>
                    <a:ext uri="{9D8B030D-6E8A-4147-A177-3AD203B41FA5}">
                      <a16:colId xmlns:a16="http://schemas.microsoft.com/office/drawing/2014/main" val="3004996749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1494784967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204569451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210106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7929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35107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58021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6990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593439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174680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F8C03F54-35C1-4974-9342-502650E5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rzeczne (RW) </a:t>
            </a:r>
          </a:p>
        </p:txBody>
      </p:sp>
      <p:graphicFrame>
        <p:nvGraphicFramePr>
          <p:cNvPr id="17453" name="Wykres 12">
            <a:extLst>
              <a:ext uri="{FF2B5EF4-FFF2-40B4-BE49-F238E27FC236}">
                <a16:creationId xmlns:a16="http://schemas.microsoft.com/office/drawing/2014/main" id="{4ECA5CB8-A814-4ABC-B901-6E2411EDE512}"/>
              </a:ext>
            </a:extLst>
          </p:cNvPr>
          <p:cNvGraphicFramePr>
            <a:graphicFrameLocks/>
          </p:cNvGraphicFramePr>
          <p:nvPr/>
        </p:nvGraphicFramePr>
        <p:xfrm>
          <a:off x="5813425" y="1498600"/>
          <a:ext cx="6078538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84335" imgH="4523624" progId="Excel.Chart.8">
                  <p:embed/>
                </p:oleObj>
              </mc:Choice>
              <mc:Fallback>
                <p:oleObj name="Chart" r:id="rId5" imgW="6084335" imgH="4523624" progId="Excel.Chart.8">
                  <p:embed/>
                  <p:pic>
                    <p:nvPicPr>
                      <p:cNvPr id="0" name="Wykres 1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498600"/>
                        <a:ext cx="6078538" cy="451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C28ED076-0CCA-4AD7-815F-4878B70B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EDFA39EA-2EB4-4DB9-8236-218D65830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34DACC77-7AB3-4CA5-9952-1436B287A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0C5B038D-24E4-451D-A193-07F0926D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28737"/>
            <a:ext cx="5265737" cy="2846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zawarto 15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40%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stanowią działania podstawowe i 60%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zanieczyszczeń rozproszonych z rolnictwa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adaptacja do zmian klimatu (po 13,33%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oraz gospodarka ściekowa (po 20,00%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60% działań w katalogu, na redukcję presji hydromorfologicznych i skumulowanych przypada po 20%.</a:t>
            </a:r>
            <a:endParaRPr lang="pl-PL" alt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9A982E4C-2FE6-417D-AC76-6E026CF0A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1144588"/>
            <a:ext cx="56261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</a:t>
            </a:r>
            <a:r>
              <a:rPr lang="pl-PL" altLang="pl-PL" sz="1300" b="1" err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endParaRPr lang="pl-PL" altLang="pl-PL" sz="1300" b="1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C04CFEF4-C279-4B86-8A15-247BAF86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zbiornikowe (</a:t>
            </a:r>
            <a:r>
              <a:rPr lang="pl-PL" altLang="pl-PL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DB957E9-C9EB-4B55-A8FA-F2DEB416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417434"/>
              </p:ext>
            </p:extLst>
          </p:nvPr>
        </p:nvGraphicFramePr>
        <p:xfrm>
          <a:off x="388937" y="4175670"/>
          <a:ext cx="5014913" cy="1767648"/>
        </p:xfrm>
        <a:graphic>
          <a:graphicData uri="http://schemas.openxmlformats.org/drawingml/2006/table">
            <a:tbl>
              <a:tblPr/>
              <a:tblGrid>
                <a:gridCol w="833438">
                  <a:extLst>
                    <a:ext uri="{9D8B030D-6E8A-4147-A177-3AD203B41FA5}">
                      <a16:colId xmlns:a16="http://schemas.microsoft.com/office/drawing/2014/main" val="2176718214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142683956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4000991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177618958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42612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53036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RWrP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190441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954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37963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04426"/>
                  </a:ext>
                </a:extLst>
              </a:tr>
            </a:tbl>
          </a:graphicData>
        </a:graphic>
      </p:graphicFrame>
      <p:graphicFrame>
        <p:nvGraphicFramePr>
          <p:cNvPr id="19500" name="Wykres 13">
            <a:extLst>
              <a:ext uri="{FF2B5EF4-FFF2-40B4-BE49-F238E27FC236}">
                <a16:creationId xmlns:a16="http://schemas.microsoft.com/office/drawing/2014/main" id="{2F604B8F-6E45-446F-AF2A-91D15BBFF32B}"/>
              </a:ext>
            </a:extLst>
          </p:cNvPr>
          <p:cNvGraphicFramePr>
            <a:graphicFrameLocks/>
          </p:cNvGraphicFramePr>
          <p:nvPr/>
        </p:nvGraphicFramePr>
        <p:xfrm>
          <a:off x="5661025" y="1489075"/>
          <a:ext cx="6310313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16003" imgH="4444369" progId="Excel.Chart.8">
                  <p:embed/>
                </p:oleObj>
              </mc:Choice>
              <mc:Fallback>
                <p:oleObj name="Chart" r:id="rId5" imgW="6316003" imgH="444436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89075"/>
                        <a:ext cx="6310313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upa 9">
            <a:extLst>
              <a:ext uri="{FF2B5EF4-FFF2-40B4-BE49-F238E27FC236}">
                <a16:creationId xmlns:a16="http://schemas.microsoft.com/office/drawing/2014/main" id="{41C847A2-4DD6-44E9-BF94-CF63AE1E605C}"/>
              </a:ext>
            </a:extLst>
          </p:cNvPr>
          <p:cNvGrpSpPr/>
          <p:nvPr/>
        </p:nvGrpSpPr>
        <p:grpSpPr>
          <a:xfrm>
            <a:off x="8671231" y="5186176"/>
            <a:ext cx="3476780" cy="1181474"/>
            <a:chOff x="8449391" y="4974516"/>
            <a:chExt cx="3476780" cy="1181474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21EE51E3-5FA7-407B-83EC-F41C8EA3C25C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omawianych regionów wodnych</a:t>
              </a:r>
              <a:br>
                <a:rPr lang="pl-PL" dirty="0"/>
              </a:br>
              <a:r>
                <a:rPr lang="pl-PL" b="1" dirty="0"/>
                <a:t>nie występują jcwp </a:t>
              </a:r>
              <a:r>
                <a:rPr lang="pl-PL" b="1" dirty="0" err="1"/>
                <a:t>RWr</a:t>
              </a:r>
              <a:endParaRPr lang="pl-PL" b="1" dirty="0"/>
            </a:p>
          </p:txBody>
        </p:sp>
        <p:pic>
          <p:nvPicPr>
            <p:cNvPr id="14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D3F1501A-7128-4B67-B591-CF8FA56998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6720B641-0E52-4AA1-BDC5-24C29953A0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6422784"/>
              </p:ext>
            </p:extLst>
          </p:nvPr>
        </p:nvGraphicFramePr>
        <p:xfrm>
          <a:off x="5832157" y="1449110"/>
          <a:ext cx="6088380" cy="462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506" name="Obraz 7">
            <a:extLst>
              <a:ext uri="{FF2B5EF4-FFF2-40B4-BE49-F238E27FC236}">
                <a16:creationId xmlns:a16="http://schemas.microsoft.com/office/drawing/2014/main" id="{FD8AA0BE-F1A5-405F-9CCE-76077021D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3C9A4B52-C2C1-4DC7-A622-09BE0E773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>
            <a:extLst>
              <a:ext uri="{FF2B5EF4-FFF2-40B4-BE49-F238E27FC236}">
                <a16:creationId xmlns:a16="http://schemas.microsoft.com/office/drawing/2014/main" id="{091F2A8F-A993-42AA-B12D-75515F85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D797C3B-1DFB-4ECE-8C11-F3F27A03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FD1AB3A-F62D-49E4-B225-BAEB74D9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40486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LW zawarto 24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37,5%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LW stanowią działania podstawowe i 62,5%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indywidualne programy poprawy stanu jcwp (25,00%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dla obszarów chronionych (16,67%),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oraz kształtowanie stref buforowych (po 12,50%).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skumulowanych stanowią 50% działań w katalogu, na redukcję presji chemicznych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przypada 29 % działań, hydromorfologicznych 13%, hydrologicznych 8%.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014032C6-A7AB-4087-B245-A417BED4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1168400"/>
            <a:ext cx="5546725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LW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8FB27562-0C8D-4A44-AFBA-4902DEF31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jeziorne (LW)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FBA45C4-1881-4D02-A29F-7D8DF4B1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877742"/>
              </p:ext>
            </p:extLst>
          </p:nvPr>
        </p:nvGraphicFramePr>
        <p:xfrm>
          <a:off x="523875" y="4343400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3964514331"/>
                    </a:ext>
                  </a:extLst>
                </a:gridCol>
                <a:gridCol w="2620963">
                  <a:extLst>
                    <a:ext uri="{9D8B030D-6E8A-4147-A177-3AD203B41FA5}">
                      <a16:colId xmlns:a16="http://schemas.microsoft.com/office/drawing/2014/main" val="3380716318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1687438555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114629209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7078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07561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87865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35264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36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816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88C9A81E-6A36-43B8-810A-9B2E18F9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4FF204B-9EAF-4A20-98EE-59A613F9A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01FEE9F2-60A6-4A34-8139-B3A817C9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C148D89E-8652-4C91-8FA0-81E2B3527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183901"/>
            <a:ext cx="5468937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TW i CW zawarto 16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18,75%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81,25 %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stanu elementów hydromorfologicznych i warunków siedliskowych strefy brzegowej (31,25%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(18,75%),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gospodarowanie wodami opadowymi oraz poprawa warunków dla obszarów chronionych (po 12,50%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44% wszystkich działań w katalogu, na redukcję presji hydromorfologicznych przypada 38 % działań, skumulowanych 19%. 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0B1511A-3CAD-4E32-B531-CB380A8E7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1176338"/>
            <a:ext cx="6100762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TW i CW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AE95BFA4-AE97-4401-A42B-4773282F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przejściowych i przybrzeżnych (TW i CW)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FA782EF1-5C6E-4C2F-91EF-1970441E6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038283"/>
              </p:ext>
            </p:extLst>
          </p:nvPr>
        </p:nvGraphicFramePr>
        <p:xfrm>
          <a:off x="637305" y="4239896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4195514609"/>
                    </a:ext>
                  </a:extLst>
                </a:gridCol>
                <a:gridCol w="2620962">
                  <a:extLst>
                    <a:ext uri="{9D8B030D-6E8A-4147-A177-3AD203B41FA5}">
                      <a16:colId xmlns:a16="http://schemas.microsoft.com/office/drawing/2014/main" val="3279992046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384307273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316899961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06674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9737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8729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76594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33731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95438"/>
                  </a:ext>
                </a:extLst>
              </a:tr>
            </a:tbl>
          </a:graphicData>
        </a:graphic>
      </p:graphicFrame>
      <p:graphicFrame>
        <p:nvGraphicFramePr>
          <p:cNvPr id="23597" name="Wykres 13">
            <a:extLst>
              <a:ext uri="{FF2B5EF4-FFF2-40B4-BE49-F238E27FC236}">
                <a16:creationId xmlns:a16="http://schemas.microsoft.com/office/drawing/2014/main" id="{780E4C0D-28D6-46CF-909A-23CD42961D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155400"/>
              </p:ext>
            </p:extLst>
          </p:nvPr>
        </p:nvGraphicFramePr>
        <p:xfrm>
          <a:off x="5876925" y="1549495"/>
          <a:ext cx="5862638" cy="43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4340728" progId="Excel.Chart.8">
                  <p:embed/>
                </p:oleObj>
              </mc:Choice>
              <mc:Fallback>
                <p:oleObj name="Chart" r:id="rId5" imgW="5864860" imgH="4340728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549495"/>
                        <a:ext cx="5862638" cy="433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a 2">
            <a:extLst>
              <a:ext uri="{FF2B5EF4-FFF2-40B4-BE49-F238E27FC236}">
                <a16:creationId xmlns:a16="http://schemas.microsoft.com/office/drawing/2014/main" id="{3250596A-5A3C-4794-A77D-9CF3AA089288}"/>
              </a:ext>
            </a:extLst>
          </p:cNvPr>
          <p:cNvGrpSpPr/>
          <p:nvPr/>
        </p:nvGrpSpPr>
        <p:grpSpPr>
          <a:xfrm>
            <a:off x="8715220" y="5044889"/>
            <a:ext cx="3476780" cy="1181474"/>
            <a:chOff x="8449391" y="4974516"/>
            <a:chExt cx="3476780" cy="1181474"/>
          </a:xfrm>
        </p:grpSpPr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7D6DE242-3CAD-423E-B7B4-98AFDBC78550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omawianych regionów wodnych</a:t>
              </a:r>
              <a:br>
                <a:rPr lang="pl-PL" dirty="0"/>
              </a:br>
              <a:r>
                <a:rPr lang="pl-PL" b="1" dirty="0"/>
                <a:t>nie występują jcwp TW i CW</a:t>
              </a:r>
            </a:p>
          </p:txBody>
        </p:sp>
        <p:pic>
          <p:nvPicPr>
            <p:cNvPr id="1028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99AC90A4-20F4-4079-B655-D4B089FC4A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EC6D6D-1F67-4FFB-8A37-BCB7B7258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41425"/>
            <a:ext cx="5422900" cy="2600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jcwpd (GW) zawarto 40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25%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75 %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(41,46 %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przemysł (17,07 %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rolnictwo (9,76 %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ilościowych stanowią 55% wszystkich działań w katalogu. Na redukcję presji chemicznych przypada 15% działań, na presje związane z rolnictwem i gospodarką komunalną nakierowanych jest 8% działań, na presje przemysłowe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związane z urbanizacją - 10% działań. 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FD96173B-4B58-49AF-B765-26C3F6923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273175"/>
            <a:ext cx="5783263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jcwpd (GW)</a:t>
            </a:r>
          </a:p>
        </p:txBody>
      </p:sp>
      <p:graphicFrame>
        <p:nvGraphicFramePr>
          <p:cNvPr id="56544" name="Group 224">
            <a:extLst>
              <a:ext uri="{FF2B5EF4-FFF2-40B4-BE49-F238E27FC236}">
                <a16:creationId xmlns:a16="http://schemas.microsoft.com/office/drawing/2014/main" id="{975A759D-43E9-468A-A035-7A99D5BFFA37}"/>
              </a:ext>
            </a:extLst>
          </p:cNvPr>
          <p:cNvGraphicFramePr>
            <a:graphicFrameLocks noGrp="1"/>
          </p:cNvGraphicFramePr>
          <p:nvPr/>
        </p:nvGraphicFramePr>
        <p:xfrm>
          <a:off x="392113" y="3922713"/>
          <a:ext cx="5297487" cy="2238373"/>
        </p:xfrm>
        <a:graphic>
          <a:graphicData uri="http://schemas.openxmlformats.org/drawingml/2006/table">
            <a:tbl>
              <a:tblPr/>
              <a:tblGrid>
                <a:gridCol w="97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grupy IIaPGW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91451" marR="91451" marT="45744" marB="4574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jcwpd (GW)</a:t>
            </a:r>
          </a:p>
        </p:txBody>
      </p:sp>
      <p:graphicFrame>
        <p:nvGraphicFramePr>
          <p:cNvPr id="25650" name="Wykres 13">
            <a:extLst>
              <a:ext uri="{FF2B5EF4-FFF2-40B4-BE49-F238E27FC236}">
                <a16:creationId xmlns:a16="http://schemas.microsoft.com/office/drawing/2014/main" id="{C452595B-C3FC-427C-BD50-016E6196C44C}"/>
              </a:ext>
            </a:extLst>
          </p:cNvPr>
          <p:cNvGraphicFramePr>
            <a:graphicFrameLocks/>
          </p:cNvGraphicFramePr>
          <p:nvPr/>
        </p:nvGraphicFramePr>
        <p:xfrm>
          <a:off x="5989638" y="1657350"/>
          <a:ext cx="58610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3706689" progId="Excel.Chart.8">
                  <p:embed/>
                </p:oleObj>
              </mc:Choice>
              <mc:Fallback>
                <p:oleObj name="Chart" r:id="rId5" imgW="5864860" imgH="370668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1657350"/>
                        <a:ext cx="5861050" cy="370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67E2E6-8BB0-4D04-B762-27F732100E2F}"/>
              </a:ext>
            </a:extLst>
          </p:cNvPr>
          <p:cNvSpPr txBox="1"/>
          <p:nvPr/>
        </p:nvSpPr>
        <p:spPr>
          <a:xfrm>
            <a:off x="8717280" y="1633503"/>
            <a:ext cx="6908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E39E3B7-1D7B-468D-8B0F-F1D7D773A7D1}"/>
              </a:ext>
            </a:extLst>
          </p:cNvPr>
          <p:cNvSpPr txBox="1"/>
          <p:nvPr/>
        </p:nvSpPr>
        <p:spPr>
          <a:xfrm>
            <a:off x="9584938" y="2057499"/>
            <a:ext cx="130035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C</a:t>
            </a:r>
          </a:p>
        </p:txBody>
      </p:sp>
      <p:cxnSp>
        <p:nvCxnSpPr>
          <p:cNvPr id="6" name="Łącznik: łamany 5">
            <a:extLst>
              <a:ext uri="{FF2B5EF4-FFF2-40B4-BE49-F238E27FC236}">
                <a16:creationId xmlns:a16="http://schemas.microsoft.com/office/drawing/2014/main" id="{55204EF0-57EA-40B0-BDAC-5D00765F6DF6}"/>
              </a:ext>
            </a:extLst>
          </p:cNvPr>
          <p:cNvCxnSpPr>
            <a:endCxn id="18" idx="0"/>
          </p:cNvCxnSpPr>
          <p:nvPr/>
        </p:nvCxnSpPr>
        <p:spPr>
          <a:xfrm>
            <a:off x="9408160" y="1818169"/>
            <a:ext cx="826956" cy="2393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F156228-1447-48F4-ABA0-97769A990FEB}"/>
              </a:ext>
            </a:extLst>
          </p:cNvPr>
          <p:cNvSpPr txBox="1"/>
          <p:nvPr/>
        </p:nvSpPr>
        <p:spPr>
          <a:xfrm>
            <a:off x="9837371" y="4488491"/>
            <a:ext cx="92429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RWC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57F42AA9-4E46-4427-92F9-058D3238363B}"/>
              </a:ext>
            </a:extLst>
          </p:cNvPr>
          <p:cNvCxnSpPr>
            <a:cxnSpLocks/>
            <a:stCxn id="18" idx="1"/>
            <a:endCxn id="32" idx="0"/>
          </p:cNvCxnSpPr>
          <p:nvPr/>
        </p:nvCxnSpPr>
        <p:spPr>
          <a:xfrm rot="10800000" flipV="1">
            <a:off x="8608924" y="2657663"/>
            <a:ext cx="976015" cy="9981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91AF415D-2117-450F-986A-29806EBE0BE9}"/>
              </a:ext>
            </a:extLst>
          </p:cNvPr>
          <p:cNvSpPr txBox="1"/>
          <p:nvPr/>
        </p:nvSpPr>
        <p:spPr>
          <a:xfrm>
            <a:off x="7890283" y="3655803"/>
            <a:ext cx="14372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Wyniki monitoringu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C498C51F-FAD8-4984-B2F9-4683CD24B504}"/>
              </a:ext>
            </a:extLst>
          </p:cNvPr>
          <p:cNvCxnSpPr>
            <a:cxnSpLocks/>
            <a:stCxn id="32" idx="3"/>
            <a:endCxn id="7" idx="0"/>
          </p:cNvCxnSpPr>
          <p:nvPr/>
        </p:nvCxnSpPr>
        <p:spPr>
          <a:xfrm>
            <a:off x="9327563" y="3978969"/>
            <a:ext cx="971954" cy="50952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E23FD7F-3AC4-4EE1-8A76-357685D1083C}"/>
              </a:ext>
            </a:extLst>
          </p:cNvPr>
          <p:cNvSpPr txBox="1"/>
          <p:nvPr/>
        </p:nvSpPr>
        <p:spPr>
          <a:xfrm>
            <a:off x="2015613" y="7683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poszczególnych kategorii wód </a:t>
            </a:r>
            <a:endParaRPr lang="pl-PL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3F527E12-DEA9-449D-875B-DF4AB9BE5539}"/>
              </a:ext>
            </a:extLst>
          </p:cNvPr>
          <p:cNvSpPr txBox="1"/>
          <p:nvPr/>
        </p:nvSpPr>
        <p:spPr>
          <a:xfrm>
            <a:off x="10761663" y="3633969"/>
            <a:ext cx="12362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 PZO/PO</a:t>
            </a:r>
          </a:p>
        </p:txBody>
      </p:sp>
      <p:graphicFrame>
        <p:nvGraphicFramePr>
          <p:cNvPr id="39" name="Diagram 38">
            <a:extLst>
              <a:ext uri="{FF2B5EF4-FFF2-40B4-BE49-F238E27FC236}">
                <a16:creationId xmlns:a16="http://schemas.microsoft.com/office/drawing/2014/main" id="{FB0DC9AB-D9F7-4ACB-98A5-2B99DB085A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070042"/>
              </p:ext>
            </p:extLst>
          </p:nvPr>
        </p:nvGraphicFramePr>
        <p:xfrm>
          <a:off x="408416" y="1291717"/>
          <a:ext cx="7308395" cy="4663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079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1820</Words>
  <Application>Microsoft Office PowerPoint</Application>
  <PresentationFormat>Panoramiczny</PresentationFormat>
  <Paragraphs>281</Paragraphs>
  <Slides>14</Slides>
  <Notes>14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Wingdings</vt:lpstr>
      <vt:lpstr>Motyw pakietu Office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55</cp:revision>
  <cp:lastPrinted>2021-05-11T12:27:23Z</cp:lastPrinted>
  <dcterms:created xsi:type="dcterms:W3CDTF">2017-12-14T14:22:37Z</dcterms:created>
  <dcterms:modified xsi:type="dcterms:W3CDTF">2021-08-23T11:51:38Z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